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60" r:id="rId5"/>
    <p:sldId id="262" r:id="rId6"/>
    <p:sldId id="263" r:id="rId7"/>
    <p:sldId id="274" r:id="rId8"/>
    <p:sldId id="264" r:id="rId9"/>
    <p:sldId id="265" r:id="rId10"/>
    <p:sldId id="266" r:id="rId11"/>
    <p:sldId id="277" r:id="rId12"/>
    <p:sldId id="267" r:id="rId13"/>
    <p:sldId id="268" r:id="rId14"/>
    <p:sldId id="269" r:id="rId15"/>
    <p:sldId id="270" r:id="rId16"/>
    <p:sldId id="271" r:id="rId17"/>
    <p:sldId id="272" r:id="rId18"/>
    <p:sldId id="276" r:id="rId19"/>
    <p:sldId id="273" r:id="rId20"/>
    <p:sldId id="275" r:id="rId21"/>
    <p:sldId id="259" r:id="rId22"/>
    <p:sldId id="26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C2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A1E717-B214-4380-B69D-1FF57CE58915}" type="datetimeFigureOut">
              <a:rPr lang="en-US" smtClean="0"/>
              <a:t>5/7/2022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1D9EAA-3D55-4334-9929-44478DC69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484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9E39C-7CC3-4ECB-987C-8722DD53545E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D80E-6030-465F-A33F-4D6F670B9218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264F4-CDDF-477B-84FF-A7E1EB49C132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31DC-BF59-4BC2-A89B-3DBABC989F89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4C5846-A21A-410F-BA6E-96F1982C9E5E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180AF-B01D-497B-AB68-8D93A7B7E983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02415-5E22-46C8-8433-F85CD5F1B36B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13FD0-B03D-4CF3-ADA4-30927D1D0932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28412-FDB5-4D3D-846D-5E3D3239A0D0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6B006-7898-4375-B751-8D9A90D67854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AA87-2712-41A8-90CE-78EFA776303D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4EAB4-75F8-454E-901A-A9BF2870A889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124DF-7645-46A2-A58B-FB4EFA5F9853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24402-0A3A-4EB9-AB98-5498F51F0300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E4460-7A52-4D72-AF30-149954398034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65F8B-3F30-40E4-993A-E750CAB8F48F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D9143D-2B20-46CE-A1C0-F9EE133F33C5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aapcc.org/annual-reports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ushroom-appreciation.com/edible%20mushrooms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B781F-9D24-4D13-A80A-6EE2C2539B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MUSHROOMS:</a:t>
            </a:r>
            <a:br>
              <a:rPr lang="en-US" dirty="0"/>
            </a:br>
            <a:r>
              <a:rPr lang="en-US" dirty="0"/>
              <a:t>TO EAT or NOT TO EAT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64E258-B36A-4BB7-B86F-015D344E0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3013" y="4447073"/>
            <a:ext cx="7435043" cy="1096899"/>
          </a:xfrm>
        </p:spPr>
        <p:txBody>
          <a:bodyPr>
            <a:normAutofit/>
          </a:bodyPr>
          <a:lstStyle/>
          <a:p>
            <a:pPr algn="ctr">
              <a:spcBef>
                <a:spcPts val="600"/>
              </a:spcBef>
            </a:pPr>
            <a:r>
              <a:rPr lang="en-US" sz="2000" dirty="0" err="1"/>
              <a:t>Utilyzing</a:t>
            </a:r>
            <a:r>
              <a:rPr lang="en-US" sz="2000" dirty="0"/>
              <a:t> </a:t>
            </a:r>
            <a:r>
              <a:rPr lang="en-US" sz="2000" b="1" dirty="0"/>
              <a:t>Data Analysis </a:t>
            </a:r>
            <a:r>
              <a:rPr lang="en-US" sz="2000" dirty="0"/>
              <a:t>and </a:t>
            </a:r>
            <a:r>
              <a:rPr lang="en-US" sz="2000" b="1" dirty="0"/>
              <a:t>Machine Learning </a:t>
            </a:r>
            <a:r>
              <a:rPr lang="en-US" sz="2000" dirty="0"/>
              <a:t>to </a:t>
            </a:r>
          </a:p>
          <a:p>
            <a:pPr algn="ctr">
              <a:spcBef>
                <a:spcPts val="600"/>
              </a:spcBef>
            </a:pPr>
            <a:r>
              <a:rPr lang="en-US" sz="2000" b="1" u="sng" dirty="0"/>
              <a:t>classify</a:t>
            </a:r>
            <a:r>
              <a:rPr lang="en-US" sz="2000" dirty="0"/>
              <a:t> a mushroom as </a:t>
            </a:r>
            <a:r>
              <a:rPr lang="en-US" sz="2000" b="1" dirty="0"/>
              <a:t>Edible</a:t>
            </a:r>
            <a:r>
              <a:rPr lang="en-US" sz="2000" dirty="0"/>
              <a:t> or </a:t>
            </a:r>
            <a:r>
              <a:rPr lang="en-US" sz="2000" b="1" dirty="0"/>
              <a:t>Poisonous</a:t>
            </a:r>
          </a:p>
        </p:txBody>
      </p:sp>
    </p:spTree>
    <p:extLst>
      <p:ext uri="{BB962C8B-B14F-4D97-AF65-F5344CB8AC3E}">
        <p14:creationId xmlns:p14="http://schemas.microsoft.com/office/powerpoint/2010/main" val="1874535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457200" indent="-457200"/>
            <a:r>
              <a:rPr lang="en-US" dirty="0"/>
              <a:t>B. Preliminary feature engineering &amp; selection </a:t>
            </a:r>
            <a:r>
              <a:rPr lang="en-US" sz="3100" dirty="0"/>
              <a:t>(including decision-making process)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AutoNum type="arabicPeriod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 order to decide which feature to use for the input of the machine learning model, we took multiple approaches and compared the results of each output: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RandomForest</a:t>
            </a: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TensorFlow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Correlation Analysis 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XG_Boost</a:t>
            </a: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After comparing the results of each, we concluded that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XG_Boost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was the most reliable machine learning model to use.  We will ask the user to input variables that are highly correlated to whether or not a mushroom is poisonous for prediction.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01D6C-E67D-4D81-9373-8A8800613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862728-A8C1-400D-8FB3-5002C5F68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878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710AD-6B36-4EFC-B9E0-58C745FC6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 FLOW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DE1E72-695E-409F-A06E-BA37E591DC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2513" y="1687287"/>
            <a:ext cx="8368455" cy="4039054"/>
          </a:xfrm>
          <a:ln>
            <a:solidFill>
              <a:schemeClr val="lt1">
                <a:shade val="50000"/>
              </a:schemeClr>
            </a:solidFill>
          </a:ln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246022-DDA0-4A6B-8CF5-53D74E8DC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8DE076-EEF0-498D-9597-4376A0093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796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17525" indent="-517525"/>
            <a:r>
              <a:rPr lang="en-US" dirty="0"/>
              <a:t>C.	How Data was Split into Training and Testing Sets</a:t>
            </a:r>
            <a:endParaRPr lang="en-US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00050" lvl="1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Used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skelearn.model_selection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function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train_test_split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to train, test, and split the data based on whether or not the mushroom was poisonous or not.</a:t>
            </a: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6A5E6-F665-4F38-87BD-CCEA862E1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CF042A-C4FB-4B63-B354-30ECF848A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273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68325" indent="-568325"/>
            <a:r>
              <a:rPr lang="en-US" dirty="0"/>
              <a:t>D.	Model Ultimately Chosen, Including Limitations and Benefits</a:t>
            </a:r>
            <a:endParaRPr lang="en-US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We chose to continue using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XG_Boost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Advantages: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Regularization for avoid overfitting 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In-built cross-validation capability 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Cache awareness and out-of-core computing 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Tree pruning using depth-first approaches</a:t>
            </a:r>
          </a:p>
          <a:p>
            <a:pPr marL="400050" lvl="1" indent="0">
              <a:buNone/>
            </a:pP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107C02-FDF8-458E-96CD-35078DC08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ACFAE7-33EB-4653-8F41-928F32A5D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326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68325" indent="-568325"/>
            <a:r>
              <a:rPr lang="en-US" sz="4000" dirty="0"/>
              <a:t>D.</a:t>
            </a:r>
            <a:r>
              <a:rPr lang="en-US" dirty="0"/>
              <a:t>	</a:t>
            </a:r>
            <a:r>
              <a:rPr lang="en-US" sz="4000" dirty="0"/>
              <a:t>Model Ultimately Chosen, Including Limitations and Benefits</a:t>
            </a:r>
            <a:r>
              <a:rPr lang="en-US" dirty="0"/>
              <a:t>            </a:t>
            </a:r>
            <a:r>
              <a:rPr lang="en-US" sz="2200" dirty="0"/>
              <a:t>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 using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XG_Boost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these are disadvantages:</a:t>
            </a:r>
          </a:p>
          <a:p>
            <a:pPr marL="857250" lvl="1" indent="-457200">
              <a:buFont typeface="Arial" panose="020B0604020202020204" pitchFamily="34" charset="0"/>
              <a:buChar char="•"/>
            </a:pPr>
            <a:r>
              <a:rPr lang="en-US" sz="2200" dirty="0">
                <a:ea typeface="Calibri" panose="020F0502020204030204" pitchFamily="34" charset="0"/>
                <a:cs typeface="Times New Roman" panose="02020603050405020304" pitchFamily="18" charset="0"/>
              </a:rPr>
              <a:t>Disa</a:t>
            </a: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dvantages: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Sensitive to outliers 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Susceptible to overfitting</a:t>
            </a:r>
          </a:p>
          <a:p>
            <a:pPr marL="1257300" lvl="2" indent="-457200">
              <a:buFont typeface="Courier New" panose="02070309020205020404" pitchFamily="49" charset="0"/>
              <a:buChar char="o"/>
            </a:pPr>
            <a:r>
              <a:rPr lang="en-US" sz="2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Black-Box Nature is not always straightforward in explaining what is happening in the background</a:t>
            </a:r>
          </a:p>
          <a:p>
            <a:pPr marL="400050" lvl="1" indent="0">
              <a:buNone/>
            </a:pP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262FEB-6B26-42F2-88B0-53C16A550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BF18D2-49E0-4027-A26D-8BDAC914E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698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457200" indent="-457200"/>
            <a:r>
              <a:rPr lang="en-US" dirty="0"/>
              <a:t>E. How the Model was Trained</a:t>
            </a:r>
            <a:endParaRPr lang="en-US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OneHotEncoder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was used together with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train.test.split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from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sklearn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No additional training will take place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3A8514-E7FC-4EDF-A071-BEFDD849F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54CD95-B080-4BCF-BD4D-CD83FF814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848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457200" indent="-457200"/>
            <a:r>
              <a:rPr lang="en-US" dirty="0"/>
              <a:t>F. Current Accuracy Score</a:t>
            </a:r>
            <a:endParaRPr lang="en-US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accuracy score is 1.0.</a:t>
            </a:r>
          </a:p>
          <a:p>
            <a:pPr marL="0" indent="0">
              <a:buNone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his is most likely due to the data being academic and created specifically for the machine learning purposes.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57250" lvl="1" indent="-457200">
              <a:buFont typeface="Arial" panose="020B0604020202020204" pitchFamily="34" charset="0"/>
              <a:buChar char="•"/>
            </a:pPr>
            <a:endParaRPr lang="en-US" sz="2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2E11AE-1FDB-49C3-9F08-A2E788F8A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E848BE-1063-4A75-B9BC-2E8790362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500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EBB5-B2E1-4C33-A991-60764FE73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472506" cy="1320800"/>
          </a:xfrm>
        </p:spPr>
        <p:txBody>
          <a:bodyPr/>
          <a:lstStyle/>
          <a:p>
            <a:r>
              <a:rPr lang="en-US" dirty="0"/>
              <a:t>DASHBOARD: </a:t>
            </a:r>
            <a:r>
              <a:rPr lang="en-US" sz="3200" dirty="0"/>
              <a:t>Distributions on Top 4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BBD91A-3284-4E92-9565-DCDF28C1B8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186"/>
          <a:stretch/>
        </p:blipFill>
        <p:spPr>
          <a:xfrm>
            <a:off x="1537017" y="1884679"/>
            <a:ext cx="2066925" cy="4928552"/>
          </a:xfrm>
          <a:prstGeom prst="rect">
            <a:avLst/>
          </a:prstGeom>
          <a:ln>
            <a:solidFill>
              <a:schemeClr val="lt1">
                <a:shade val="5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902A46-7064-437B-A82E-97248678AD32}"/>
              </a:ext>
            </a:extLst>
          </p:cNvPr>
          <p:cNvSpPr txBox="1"/>
          <p:nvPr/>
        </p:nvSpPr>
        <p:spPr>
          <a:xfrm>
            <a:off x="992294" y="3177752"/>
            <a:ext cx="615553" cy="1912883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2800" b="1" dirty="0"/>
              <a:t>BRUISES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06AA65-E4F1-46F3-A941-81ED4FBFAA9B}"/>
              </a:ext>
            </a:extLst>
          </p:cNvPr>
          <p:cNvSpPr txBox="1"/>
          <p:nvPr/>
        </p:nvSpPr>
        <p:spPr>
          <a:xfrm>
            <a:off x="3898054" y="3167592"/>
            <a:ext cx="615553" cy="1912883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2800" b="1" dirty="0"/>
              <a:t>ODOR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7D5548-9316-4493-9319-EE27BC69A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4517" y="1302093"/>
            <a:ext cx="5191125" cy="5562600"/>
          </a:xfrm>
          <a:prstGeom prst="rect">
            <a:avLst/>
          </a:prstGeom>
          <a:ln>
            <a:solidFill>
              <a:schemeClr val="lt1">
                <a:shade val="50000"/>
              </a:schemeClr>
            </a:solidFill>
          </a:ln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7604BFE-B22E-4CE8-A88A-E2E262648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F016643-8435-4BFE-9A72-F022CFAF3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0926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EBB5-B2E1-4C33-A991-60764FE73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472506" cy="1320800"/>
          </a:xfrm>
        </p:spPr>
        <p:txBody>
          <a:bodyPr/>
          <a:lstStyle/>
          <a:p>
            <a:r>
              <a:rPr lang="en-US" dirty="0"/>
              <a:t>DASHBOARD: </a:t>
            </a:r>
            <a:r>
              <a:rPr lang="en-US" sz="3200" dirty="0"/>
              <a:t>Distributions on Top 4 Features</a:t>
            </a:r>
            <a:br>
              <a:rPr lang="en-US" sz="3200" dirty="0"/>
            </a:br>
            <a:r>
              <a:rPr lang="en-US" sz="3200" dirty="0"/>
              <a:t>(continued)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902A46-7064-437B-A82E-97248678AD32}"/>
              </a:ext>
            </a:extLst>
          </p:cNvPr>
          <p:cNvSpPr txBox="1"/>
          <p:nvPr/>
        </p:nvSpPr>
        <p:spPr>
          <a:xfrm>
            <a:off x="1429174" y="2753360"/>
            <a:ext cx="615553" cy="2652235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2800" b="1" dirty="0"/>
              <a:t>STALK SHAPE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06AA65-E4F1-46F3-A941-81ED4FBFAA9B}"/>
              </a:ext>
            </a:extLst>
          </p:cNvPr>
          <p:cNvSpPr txBox="1"/>
          <p:nvPr/>
        </p:nvSpPr>
        <p:spPr>
          <a:xfrm>
            <a:off x="4822614" y="2872952"/>
            <a:ext cx="615553" cy="1912883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2800" b="1" dirty="0"/>
              <a:t>RING TYPE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416EC9-02D8-44FC-9903-C3452D1E2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071" y="1849121"/>
            <a:ext cx="2076450" cy="4886325"/>
          </a:xfrm>
          <a:prstGeom prst="rect">
            <a:avLst/>
          </a:prstGeom>
          <a:ln>
            <a:solidFill>
              <a:schemeClr val="lt1">
                <a:shade val="50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15FAB8-A141-43F7-84C0-1FB2ED690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0" y="1167715"/>
            <a:ext cx="3415665" cy="5567731"/>
          </a:xfrm>
          <a:prstGeom prst="rect">
            <a:avLst/>
          </a:prstGeom>
          <a:ln>
            <a:solidFill>
              <a:schemeClr val="lt1">
                <a:shade val="50000"/>
              </a:schemeClr>
            </a:solidFill>
          </a:ln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911809B-C780-4568-8B2B-8692C6AE3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5E3FA90-354D-4681-AD8A-51079CE80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249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9778E-7213-414D-8547-1434D8B17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17DCD6-9457-4BAF-8677-0123B2C1C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32" y="1236926"/>
            <a:ext cx="6117964" cy="5621074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83CDC-46F7-428F-BE03-7AFA746F6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E2F9E-BAA9-46AC-9557-7DE0DD788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077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“Why”</a:t>
            </a:r>
            <a:r>
              <a:rPr lang="en-US" dirty="0"/>
              <a:t>, “What” and “How”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246314"/>
            <a:ext cx="8596668" cy="3880773"/>
          </a:xfrm>
        </p:spPr>
        <p:txBody>
          <a:bodyPr>
            <a:normAutofit fontScale="92500" lnSpcReduction="10000"/>
          </a:bodyPr>
          <a:lstStyle/>
          <a:p>
            <a:r>
              <a:rPr lang="en-US" sz="3000" b="1" dirty="0">
                <a:solidFill>
                  <a:srgbClr val="92D050"/>
                </a:solidFill>
              </a:rPr>
              <a:t>WHY:</a:t>
            </a:r>
            <a:r>
              <a:rPr lang="en-US" dirty="0"/>
              <a:t> </a:t>
            </a:r>
            <a:r>
              <a:rPr lang="en-US" sz="2400" dirty="0"/>
              <a:t>Ideas discussed: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Local real estate behaviors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Healthcare ideas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Recipe collections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lants (which factored into the final idea: mushrooms) </a:t>
            </a:r>
          </a:p>
          <a:p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 accessibility was a primary factor in determining this topic. </a:t>
            </a:r>
          </a:p>
          <a:p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 the end, the underlying motivation for all of these ideas was to provide a </a:t>
            </a:r>
            <a:r>
              <a:rPr lang="en-US" sz="2400" b="1" dirty="0">
                <a:solidFill>
                  <a:srgbClr val="90C226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tool to promote community and social wellness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CD67A2-F504-4728-8DC4-1B6C055D1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1" y="6238848"/>
            <a:ext cx="3218642" cy="461962"/>
          </a:xfrm>
        </p:spPr>
        <p:txBody>
          <a:bodyPr/>
          <a:lstStyle/>
          <a:p>
            <a:r>
              <a:rPr lang="en-US" sz="1400" b="1" i="1" dirty="0">
                <a:solidFill>
                  <a:schemeClr val="accent1">
                    <a:lumMod val="75000"/>
                  </a:schemeClr>
                </a:solidFill>
              </a:rPr>
              <a:t>TO EAT OR NOT TO EAT       </a:t>
            </a:r>
            <a:fld id="{D57F1E4F-1CFF-5643-939E-217C01CDF565}" type="slidenum">
              <a:rPr lang="en-US" sz="1400" b="1" smtClean="0">
                <a:solidFill>
                  <a:schemeClr val="bg1"/>
                </a:solidFill>
              </a:rPr>
              <a:pPr/>
              <a:t>2</a:t>
            </a:fld>
            <a:r>
              <a:rPr lang="en-US" sz="1400" b="1" dirty="0">
                <a:solidFill>
                  <a:schemeClr val="bg1"/>
                </a:solidFill>
              </a:rPr>
              <a:t> of 22</a:t>
            </a:r>
          </a:p>
        </p:txBody>
      </p:sp>
    </p:spTree>
    <p:extLst>
      <p:ext uri="{BB962C8B-B14F-4D97-AF65-F5344CB8AC3E}">
        <p14:creationId xmlns:p14="http://schemas.microsoft.com/office/powerpoint/2010/main" val="2107474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70AFC-988A-4AB7-9D8F-B8E6B918B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Hope This Helps You and Your Family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DF62A-7D53-4C1E-84C8-BDA174CCF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151515"/>
                </a:solidFill>
                <a:effectLst/>
                <a:ea typeface="Calibri" panose="020F0502020204030204" pitchFamily="34" charset="0"/>
              </a:rPr>
              <a:t>The American Association of Poison Control Centers </a:t>
            </a:r>
            <a:r>
              <a:rPr lang="en-US" sz="2400" u="sng" dirty="0">
                <a:solidFill>
                  <a:srgbClr val="0491B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reported</a:t>
            </a:r>
            <a:r>
              <a:rPr lang="en-US" sz="2400" dirty="0">
                <a:solidFill>
                  <a:srgbClr val="151515"/>
                </a:solidFill>
                <a:effectLst/>
                <a:ea typeface="Calibri" panose="020F0502020204030204" pitchFamily="34" charset="0"/>
              </a:rPr>
              <a:t> that in 2019, there were </a:t>
            </a:r>
            <a:r>
              <a:rPr lang="en-US" sz="2800" b="1" dirty="0">
                <a:solidFill>
                  <a:srgbClr val="151515"/>
                </a:solidFill>
                <a:effectLst/>
                <a:ea typeface="Calibri" panose="020F0502020204030204" pitchFamily="34" charset="0"/>
              </a:rPr>
              <a:t>5,799 mushroom poisonings, including 2 deaths</a:t>
            </a:r>
            <a:r>
              <a:rPr lang="en-US" sz="2400" dirty="0">
                <a:solidFill>
                  <a:srgbClr val="151515"/>
                </a:solidFill>
                <a:effectLst/>
                <a:ea typeface="Calibri" panose="020F0502020204030204" pitchFamily="34" charset="0"/>
              </a:rPr>
              <a:t>. Many of those cases were likely due to accidental ingestion of a mushroom that was thought to be edible.</a:t>
            </a: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00FE6A-3B3D-44B2-9187-55360BC85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00CD61-B6D9-4502-8ED7-D7FEA964F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2557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rimsuccess2">
            <a:hlinkClick r:id="" action="ppaction://media"/>
            <a:extLst>
              <a:ext uri="{FF2B5EF4-FFF2-40B4-BE49-F238E27FC236}">
                <a16:creationId xmlns:a16="http://schemas.microsoft.com/office/drawing/2014/main" id="{BF53D708-DC02-4E0C-A8E1-EDA8D5AF90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9333" b="8593"/>
          <a:stretch/>
        </p:blipFill>
        <p:spPr>
          <a:xfrm>
            <a:off x="482654" y="1251615"/>
            <a:ext cx="9342065" cy="431292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470B380-BC4B-4CA5-9CD4-0D8EF58DF699}"/>
              </a:ext>
            </a:extLst>
          </p:cNvPr>
          <p:cNvSpPr txBox="1">
            <a:spLocks/>
          </p:cNvSpPr>
          <p:nvPr/>
        </p:nvSpPr>
        <p:spPr>
          <a:xfrm>
            <a:off x="591609" y="5608320"/>
            <a:ext cx="5113866" cy="381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00" dirty="0"/>
              <a:t>From: “The Hundred-Foot Journey”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1F0186-A45E-4F17-9F5A-34830439A4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2147" y="290512"/>
            <a:ext cx="3281045" cy="27050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C9717F-7961-4C59-80CB-FF038649BD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2722" y="3311848"/>
            <a:ext cx="2959894" cy="3213790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8BA7FF13-7750-4B2C-B8D0-1F7D41D4A7F4}"/>
              </a:ext>
            </a:extLst>
          </p:cNvPr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The “Why” example: look the same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D85FCC-306D-47F6-A2D1-B060444AB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6B92C-3BB7-449C-86C9-531D66EE1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276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4583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583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4F075-45EB-49DF-94A4-0DBF06714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Edits to be made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A31A4-218A-4021-BFB1-01274E84D5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INSERT Dashboard and </a:t>
            </a:r>
            <a:r>
              <a:rPr lang="en-US" dirty="0" err="1"/>
              <a:t>Plotly</a:t>
            </a:r>
            <a:r>
              <a:rPr lang="en-US" dirty="0"/>
              <a:t> Graphs</a:t>
            </a:r>
          </a:p>
          <a:p>
            <a:r>
              <a:rPr lang="en-US" dirty="0"/>
              <a:t>INSERT LAST SLIDE: with video with captioning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AAB517-746E-49D5-B4AB-98EA75303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ED3B7-5A6E-4791-99BC-CE54DFE02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454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“Why”, </a:t>
            </a:r>
            <a:r>
              <a:rPr lang="en-US" b="1" dirty="0"/>
              <a:t>“What” </a:t>
            </a:r>
            <a:r>
              <a:rPr lang="en-US" dirty="0"/>
              <a:t>and “How”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92D050"/>
                </a:solidFill>
              </a:rPr>
              <a:t>WHAT:</a:t>
            </a:r>
            <a:r>
              <a:rPr lang="en-US" sz="2400" b="1" dirty="0">
                <a:solidFill>
                  <a:srgbClr val="92D050"/>
                </a:solidFill>
              </a:rPr>
              <a:t> </a:t>
            </a:r>
          </a:p>
          <a:p>
            <a:pPr marL="457200" indent="-457200">
              <a:buNone/>
            </a:pP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Edibility is defined as “</a:t>
            </a:r>
            <a:r>
              <a:rPr lang="en-US" sz="24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absence of poisons and the presence of a desirable taste and smell”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None/>
            </a:pPr>
            <a:endParaRPr lang="en-US" sz="1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sz="2400" b="0" i="1" u="none" strike="noStrike" dirty="0">
                <a:solidFill>
                  <a:srgbClr val="3F3F3F"/>
                </a:solidFill>
                <a:effectLst/>
                <a:latin typeface="Trebuchet MS" panose="020B0603020202020204" pitchFamily="34" charset="0"/>
              </a:rPr>
              <a:t>Health benefits of consuming mushrooms:</a:t>
            </a:r>
            <a:r>
              <a:rPr lang="en-US" sz="1800" b="0" i="0" u="none" strike="noStrike" dirty="0">
                <a:solidFill>
                  <a:srgbClr val="3F3F3F"/>
                </a:solidFill>
                <a:effectLst/>
                <a:latin typeface="Trebuchet MS" panose="020B0603020202020204" pitchFamily="34" charset="0"/>
              </a:rPr>
              <a:t> low in sodium, fat &amp; calories; contain: Fiber, Potassium, Protein, Selenium (antioxidant), Copper (for cardiovascular health), Niacin (important Vitamin B), cancer-fighting ingredients (polysaccharides, linoleic acid), and Zinc.</a:t>
            </a:r>
            <a:endParaRPr lang="en-US" sz="18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DE51BA-7AFA-4A76-A1B7-CCF275A23DFC}"/>
              </a:ext>
            </a:extLst>
          </p:cNvPr>
          <p:cNvSpPr txBox="1"/>
          <p:nvPr/>
        </p:nvSpPr>
        <p:spPr>
          <a:xfrm>
            <a:off x="2522489" y="5492484"/>
            <a:ext cx="666093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400" b="0" i="1" u="none" strike="noStrike" dirty="0">
                <a:solidFill>
                  <a:srgbClr val="000000"/>
                </a:solidFill>
                <a:effectLst/>
                <a:latin typeface="Trebuchet MS" panose="020B0603020202020204" pitchFamily="34" charset="0"/>
              </a:rPr>
              <a:t>Above from: </a:t>
            </a:r>
            <a:r>
              <a:rPr lang="en-US" sz="1400" b="0" i="1" u="none" strike="noStrike" dirty="0">
                <a:solidFill>
                  <a:srgbClr val="000000"/>
                </a:solidFill>
                <a:effectLst/>
                <a:latin typeface="Trebuchet MS" panose="020B0603020202020204" pitchFamily="34" charset="0"/>
                <a:hlinkClick r:id="rId2"/>
              </a:rPr>
              <a:t>https://www.mushroom-appreciation.com/edible-mushrooms.html</a:t>
            </a:r>
            <a:endParaRPr lang="en-US" sz="1400" b="0" i="1" dirty="0">
              <a:effectLst/>
            </a:endParaRPr>
          </a:p>
          <a:p>
            <a:br>
              <a:rPr lang="en-US" sz="1400" i="1" dirty="0"/>
            </a:br>
            <a:endParaRPr lang="en-US" sz="1400" i="1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9503D1-84E9-4170-AB86-3E8074451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9008C-E6DD-41BE-9143-823DCF634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537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“Why”, “What” and </a:t>
            </a:r>
            <a:r>
              <a:rPr lang="en-US" b="1" dirty="0"/>
              <a:t>“How”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000" b="1" dirty="0">
                <a:solidFill>
                  <a:srgbClr val="92D050"/>
                </a:solidFill>
              </a:rPr>
              <a:t>HOW:</a:t>
            </a:r>
            <a:r>
              <a:rPr lang="en-US" sz="3000" dirty="0"/>
              <a:t> 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Data from the Audubon Society was analyzed and machine learning applied to predict if a mushroom was edible or poisonous.</a:t>
            </a:r>
          </a:p>
          <a:p>
            <a:r>
              <a:rPr lang="en-US" sz="2400" dirty="0"/>
              <a:t>Every mushroom in this data set is classified as either poisonous or edible and includes 22 features. There were two data set files: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Primary: The primary data set encodes the textbook mushroom entries which includes </a:t>
            </a:r>
            <a:r>
              <a:rPr lang="en-US" sz="2400" b="0" i="0" dirty="0">
                <a:solidFill>
                  <a:srgbClr val="24292F"/>
                </a:solidFill>
                <a:effectLst/>
              </a:rPr>
              <a:t>173 mushroom species</a:t>
            </a:r>
            <a:r>
              <a:rPr lang="en-US" sz="24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Secondary: The secondary data set is the pilot data which includes the results of simulations.</a:t>
            </a:r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b="0" i="0" dirty="0">
              <a:solidFill>
                <a:srgbClr val="24292F"/>
              </a:solidFill>
              <a:effectLst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F831F6-6B76-4215-AA95-0E819A8C0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8108A8-AA96-4C71-A765-58747A9B7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86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Questions to be Answered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>
                <a:solidFill>
                  <a:srgbClr val="92D050"/>
                </a:solidFill>
              </a:rPr>
              <a:t>QUESTION 1: </a:t>
            </a:r>
            <a:r>
              <a:rPr lang="en-US" sz="2400" dirty="0">
                <a:solidFill>
                  <a:schemeClr val="tx1"/>
                </a:solidFill>
              </a:rPr>
              <a:t>What features of a mushroom are best suited for this prediction?</a:t>
            </a:r>
          </a:p>
          <a:p>
            <a:endParaRPr lang="en-US" sz="20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rgbClr val="92D050"/>
                </a:solidFill>
              </a:rPr>
              <a:t>QUESTION 2: 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If given the features of a mushroom, can we confidently predict whether or not that mushroom is poisonous?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E954AA-7FA8-4A4A-A675-ECF016455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E0FCC1-0865-44B9-90E4-1FF190A87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33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Phase of the </a:t>
            </a:r>
            <a:br>
              <a:rPr lang="en-US" dirty="0"/>
            </a:br>
            <a:r>
              <a:rPr lang="en-US" dirty="0"/>
              <a:t>Mushroom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314" y="2160589"/>
            <a:ext cx="8596668" cy="3880773"/>
          </a:xfrm>
        </p:spPr>
        <p:txBody>
          <a:bodyPr>
            <a:normAutofit/>
          </a:bodyPr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We planned out multiple machine learning approaches (detailed in the machine learning slides) and created a correlation plot to see which data was correlated with the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variable we wanted to predict.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08DB0D-982E-4A7F-A85E-0CCB333F1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A74CC1-C29C-49D3-B6E2-05870D09F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640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4EFE3-0F29-43AA-A21B-3A716D242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Mushroom Features in the Model</a:t>
            </a:r>
          </a:p>
        </p:txBody>
      </p:sp>
      <p:sp>
        <p:nvSpPr>
          <p:cNvPr id="13" name="TextBox 18">
            <a:extLst>
              <a:ext uri="{FF2B5EF4-FFF2-40B4-BE49-F238E27FC236}">
                <a16:creationId xmlns:a16="http://schemas.microsoft.com/office/drawing/2014/main" id="{2CD6C379-25EA-4AF1-927D-DC9AACE30C27}"/>
              </a:ext>
            </a:extLst>
          </p:cNvPr>
          <p:cNvSpPr txBox="1"/>
          <p:nvPr/>
        </p:nvSpPr>
        <p:spPr>
          <a:xfrm>
            <a:off x="767255" y="5684339"/>
            <a:ext cx="2423885" cy="816430"/>
          </a:xfrm>
          <a:prstGeom prst="rect">
            <a:avLst/>
          </a:prstGeom>
          <a:solidFill>
            <a:schemeClr val="lt1"/>
          </a:solidFill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i="1" u="none" strike="noStrike" baseline="300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en-US" sz="1200" dirty="0"/>
              <a:t> </a:t>
            </a:r>
            <a:r>
              <a:rPr lang="en-US" sz="1200" b="0" i="1" u="sng" strike="noStrike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  <a:hlinkClick r:id="" action="ppaction://noaction"/>
              </a:rPr>
              <a:t>https://bit.ly/3s41u0d</a:t>
            </a:r>
            <a:r>
              <a:rPr lang="en-US" sz="1200" dirty="0"/>
              <a:t> </a:t>
            </a:r>
          </a:p>
          <a:p>
            <a:r>
              <a:rPr lang="en-US" sz="1200" b="1" i="1" u="none" strike="noStrike" baseline="300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US" sz="1200" dirty="0"/>
              <a:t> </a:t>
            </a:r>
            <a:r>
              <a:rPr lang="en-US" sz="1200" b="0" i="1" u="sng" strike="noStrike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  <a:hlinkClick r:id="" action="ppaction://noaction"/>
              </a:rPr>
              <a:t>https://bit.ly/3s3Lmvq</a:t>
            </a:r>
            <a:r>
              <a:rPr lang="en-US" sz="1200" dirty="0"/>
              <a:t> </a:t>
            </a:r>
          </a:p>
          <a:p>
            <a:r>
              <a:rPr lang="en-US" sz="1200" b="1" i="1" u="none" strike="noStrike" baseline="300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en-US" sz="1200" dirty="0"/>
              <a:t> </a:t>
            </a:r>
            <a:r>
              <a:rPr lang="en-US" sz="1200" b="0" i="1" u="sng" strike="noStrike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  <a:hlinkClick r:id="" action="ppaction://noaction"/>
              </a:rPr>
              <a:t>https://binged.it/3KwH8TG</a:t>
            </a:r>
            <a:r>
              <a:rPr lang="en-US" sz="1200" dirty="0"/>
              <a:t> 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E52BC66-5E5E-4B48-BD08-C5D39CF51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982" y="1205829"/>
            <a:ext cx="8842977" cy="4498490"/>
          </a:xfrm>
          <a:prstGeom prst="rect">
            <a:avLst/>
          </a:prstGeom>
        </p:spPr>
      </p:pic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73A10528-C483-4097-8965-99FCD6FA8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AA46D21E-1929-4487-B5B5-5FBDD0DD6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220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Technologies, Languages, Tools, and Algorithms used in the Mushroom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SQL database 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(local: </a:t>
            </a:r>
            <a:r>
              <a:rPr lang="en-US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postgres.sql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Python 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(VS Code / </a:t>
            </a:r>
            <a:r>
              <a:rPr lang="en-US" sz="20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Juypter</a:t>
            </a:r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Notebook)</a:t>
            </a:r>
          </a:p>
          <a:p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Website 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(FLASK)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CF09B9-6C0B-40B3-8D06-B5C7E9024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40A283-8BB9-4677-870B-E03D4D6CA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048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477F9-F3F3-4F48-950B-D8BDBAA9E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Machine Learning Model:</a:t>
            </a:r>
            <a:br>
              <a:rPr lang="en-US" dirty="0"/>
            </a:br>
            <a:r>
              <a:rPr lang="en-US" sz="3200" dirty="0"/>
              <a:t>A. Description of Data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C749F-F8A2-4CB7-9AE4-0460CD7B4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liminated all null values from the primary and secondary dataset, including "?" representing nulls in the dataset.</a:t>
            </a:r>
          </a:p>
          <a:p>
            <a:pPr marL="457200" indent="-457200">
              <a:buAutoNum type="arabicPeriod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enamed the columns to match between both the primary and secondary datasets so they could be merged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Dropped columns that were not contained in both datasets to create a full combined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dataframe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DF26C7-5198-4690-B7C8-F4E585B39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TO EAT OR NOT TO EAT - Slide # of 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B4261D-02CE-484D-9939-C780CE6AF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6709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9146</TotalTime>
  <Words>1137</Words>
  <Application>Microsoft Office PowerPoint</Application>
  <PresentationFormat>Widescreen</PresentationFormat>
  <Paragraphs>129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Courier New</vt:lpstr>
      <vt:lpstr>Trebuchet MS</vt:lpstr>
      <vt:lpstr>Wingdings</vt:lpstr>
      <vt:lpstr>Wingdings 3</vt:lpstr>
      <vt:lpstr>Facet</vt:lpstr>
      <vt:lpstr>MUSHROOMS: TO EAT or NOT TO EAT</vt:lpstr>
      <vt:lpstr>The “Why”, “What” and “How” </vt:lpstr>
      <vt:lpstr>The “Why”, “What” and “How”  </vt:lpstr>
      <vt:lpstr>The “Why”, “What” and “How”  </vt:lpstr>
      <vt:lpstr>The Questions to be Answered</vt:lpstr>
      <vt:lpstr>Data Analysis Phase of the  Mushroom Project</vt:lpstr>
      <vt:lpstr>Mushroom Features in the Model</vt:lpstr>
      <vt:lpstr>Technologies, Languages, Tools, and Algorithms used in the Mushroom Project</vt:lpstr>
      <vt:lpstr>Machine Learning Model: A. Description of Data Pre-Processing</vt:lpstr>
      <vt:lpstr>B. Preliminary feature engineering &amp; selection (including decision-making process)</vt:lpstr>
      <vt:lpstr>TENSOR FLOW RESULTS</vt:lpstr>
      <vt:lpstr>C. How Data was Split into Training and Testing Sets</vt:lpstr>
      <vt:lpstr>D. Model Ultimately Chosen, Including Limitations and Benefits</vt:lpstr>
      <vt:lpstr>D. Model Ultimately Chosen, Including Limitations and Benefits            (continued)</vt:lpstr>
      <vt:lpstr>E. How the Model was Trained</vt:lpstr>
      <vt:lpstr>F. Current Accuracy Score</vt:lpstr>
      <vt:lpstr>DASHBOARD: Distributions on Top 4 Features</vt:lpstr>
      <vt:lpstr>DASHBOARD: Distributions on Top 4 Features (continued)</vt:lpstr>
      <vt:lpstr>WEBSITE</vt:lpstr>
      <vt:lpstr>We Hope This Helps You and Your Family</vt:lpstr>
      <vt:lpstr>PowerPoint Presentation</vt:lpstr>
      <vt:lpstr>Edits to be made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MUSHROOMS: EAT or NOT TO EAT</dc:title>
  <dc:creator>Beth Berry</dc:creator>
  <cp:lastModifiedBy>Beth Berry</cp:lastModifiedBy>
  <cp:revision>13</cp:revision>
  <dcterms:created xsi:type="dcterms:W3CDTF">2022-04-20T17:42:46Z</dcterms:created>
  <dcterms:modified xsi:type="dcterms:W3CDTF">2022-05-07T12:30:04Z</dcterms:modified>
</cp:coreProperties>
</file>

<file path=docProps/thumbnail.jpeg>
</file>